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6" r:id="rId10"/>
    <p:sldId id="257" r:id="rId11"/>
    <p:sldId id="258" r:id="rId12"/>
    <p:sldId id="260" r:id="rId13"/>
    <p:sldId id="266" r:id="rId14"/>
    <p:sldId id="264" r:id="rId15"/>
    <p:sldId id="265" r:id="rId16"/>
    <p:sldId id="275" r:id="rId17"/>
    <p:sldId id="268" r:id="rId18"/>
    <p:sldId id="295" r:id="rId19"/>
    <p:sldId id="296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4381445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12192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21" y="2143116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216184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10953784" y="5175262"/>
            <a:ext cx="1238216" cy="168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0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12192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4381445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10953784" y="5175262"/>
            <a:ext cx="1238216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71613"/>
            <a:ext cx="109728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3F2E-E472-4BFD-A04F-F4A535465D61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D6D4-EBDD-43FC-AD3F-2D643DAA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21" y="2143115"/>
            <a:ext cx="8534400" cy="33808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8500" dirty="0"/>
              <a:t>Анализ работы МБОУ СШ №23 в 2015-2016 учебном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7" y="2789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Качество </a:t>
            </a:r>
            <a:r>
              <a:rPr lang="ru-RU" dirty="0" err="1"/>
              <a:t>обученности</a:t>
            </a:r>
            <a:r>
              <a:rPr lang="ru-RU" dirty="0"/>
              <a:t> 5-7 классов</a:t>
            </a:r>
            <a:br>
              <a:rPr lang="ru-RU" dirty="0"/>
            </a:br>
            <a:r>
              <a:rPr lang="ru-RU" dirty="0"/>
              <a:t>в 2015 – 2016 учебном году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51" y="1604532"/>
            <a:ext cx="11711835" cy="52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Качество </a:t>
            </a:r>
            <a:r>
              <a:rPr lang="ru-RU" dirty="0" err="1"/>
              <a:t>обученности</a:t>
            </a:r>
            <a:r>
              <a:rPr lang="ru-RU" dirty="0"/>
              <a:t> 8-9 классов</a:t>
            </a:r>
            <a:br>
              <a:rPr lang="ru-RU" dirty="0"/>
            </a:br>
            <a:r>
              <a:rPr lang="ru-RU" dirty="0"/>
              <a:t>в 2015 – 2016 учебном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19" y="1565754"/>
            <a:ext cx="11073008" cy="47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Качество </a:t>
            </a:r>
            <a:r>
              <a:rPr lang="ru-RU" dirty="0" err="1"/>
              <a:t>обученности</a:t>
            </a:r>
            <a:r>
              <a:rPr lang="ru-RU" dirty="0"/>
              <a:t> 10-11 классов </a:t>
            </a:r>
            <a:br>
              <a:rPr lang="ru-RU" dirty="0"/>
            </a:br>
            <a:r>
              <a:rPr lang="ru-RU" dirty="0"/>
              <a:t>в 2015 – 2016 учебном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2" y="1579562"/>
            <a:ext cx="11249245" cy="48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698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Сравнительный анализ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37380"/>
              </p:ext>
            </p:extLst>
          </p:nvPr>
        </p:nvGraphicFramePr>
        <p:xfrm>
          <a:off x="446568" y="1565750"/>
          <a:ext cx="10823943" cy="526047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97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2014-15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2015-16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 (средний балл)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25,4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</a:rPr>
                        <a:t>26,9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  (средний балл)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13,7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</a:rPr>
                        <a:t>15 (13,9)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Общество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698" y="1481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Сравнительный анализ ЕГЭ </a:t>
            </a:r>
            <a:br>
              <a:rPr lang="ru-RU" dirty="0"/>
            </a:br>
            <a:r>
              <a:rPr lang="ru-RU" dirty="0"/>
              <a:t>(средний балл)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096885"/>
              </p:ext>
            </p:extLst>
          </p:nvPr>
        </p:nvGraphicFramePr>
        <p:xfrm>
          <a:off x="552894" y="1473711"/>
          <a:ext cx="10816404" cy="47642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8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2013-14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2014-15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2015-16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47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48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36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60" y="0"/>
            <a:ext cx="11699310" cy="187529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Участие во Всероссийской олимпиаде школьников </a:t>
            </a:r>
            <a:br>
              <a:rPr lang="ru-RU" dirty="0"/>
            </a:br>
            <a:r>
              <a:rPr lang="ru-RU" sz="3600" b="1" u="sng" dirty="0">
                <a:solidFill>
                  <a:schemeClr val="bg1">
                    <a:lumMod val="50000"/>
                  </a:schemeClr>
                </a:solidFill>
              </a:rPr>
              <a:t>Участие в муниципальном этапе предметных олимпиад приняли 45 человек 7 – 11 классов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85717"/>
              </p:ext>
            </p:extLst>
          </p:nvPr>
        </p:nvGraphicFramePr>
        <p:xfrm>
          <a:off x="425303" y="2292262"/>
          <a:ext cx="11036595" cy="42341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6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2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Учителя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Оленева Анастасия Павловна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Романова Ирина Юрьевна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Щербакова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Мария Анатольевна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Маликова Светлана Юрьевна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>
                          <a:effectLst/>
                        </a:rPr>
                        <a:t>Баранова Екатерина Михайловна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>
                          <a:effectLst/>
                        </a:rPr>
                        <a:t>Физическая культура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Уровень педагогической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Всего педагогов – 35 человек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1 категория – 11 человек</a:t>
            </a:r>
          </a:p>
          <a:p>
            <a:r>
              <a:rPr lang="ru-RU" sz="3200" dirty="0"/>
              <a:t>Высшая категория – 13 человек</a:t>
            </a:r>
          </a:p>
          <a:p>
            <a:r>
              <a:rPr lang="ru-RU" sz="3200" dirty="0"/>
              <a:t>Перспектива профессионального роста – 11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8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254" y="19430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Образовательные модули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ru-RU" sz="3200" dirty="0"/>
              <a:t> </a:t>
            </a:r>
            <a:r>
              <a:rPr lang="ru-RU" sz="3000" dirty="0"/>
              <a:t>(1 – 8 классы)</a:t>
            </a:r>
          </a:p>
          <a:p>
            <a:r>
              <a:rPr lang="ru-RU" sz="3200" dirty="0"/>
              <a:t>Семейная олимпиада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ru-RU" sz="3200" dirty="0"/>
              <a:t> </a:t>
            </a:r>
            <a:r>
              <a:rPr lang="ru-RU" sz="3000" dirty="0"/>
              <a:t>(1 – 5 классы)</a:t>
            </a:r>
          </a:p>
          <a:p>
            <a:r>
              <a:rPr lang="ru-RU" sz="3200" dirty="0"/>
              <a:t>Образовательная сессия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ru-RU" sz="3000" dirty="0"/>
              <a:t>(9 – 11 классы)</a:t>
            </a:r>
          </a:p>
          <a:p>
            <a:r>
              <a:rPr lang="ru-RU" sz="3200" dirty="0" err="1"/>
              <a:t>Метапередметная</a:t>
            </a:r>
            <a:r>
              <a:rPr lang="ru-RU" sz="3200" dirty="0"/>
              <a:t> олимпиада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ru-RU" sz="3000" dirty="0"/>
              <a:t>(5 – 6 классы)</a:t>
            </a:r>
          </a:p>
          <a:p>
            <a:r>
              <a:rPr lang="ru-RU" sz="3200" dirty="0"/>
              <a:t>Образовательный лагерь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0" y="1859797"/>
            <a:ext cx="6711087" cy="451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7730" y="440532"/>
            <a:ext cx="11603864" cy="1008062"/>
          </a:xfrm>
        </p:spPr>
        <p:txBody>
          <a:bodyPr rtlCol="0">
            <a:noAutofit/>
          </a:bodyPr>
          <a:lstStyle/>
          <a:p>
            <a:pPr>
              <a:defRPr/>
            </a:pP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расходовании добровольных родительских пожертвований и ПДОУ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2015-2016 уч. год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Объект 8"/>
          <p:cNvSpPr>
            <a:spLocks noGrp="1"/>
          </p:cNvSpPr>
          <p:nvPr>
            <p:ph idx="1"/>
          </p:nvPr>
        </p:nvSpPr>
        <p:spPr>
          <a:xfrm>
            <a:off x="2165485" y="1889125"/>
            <a:ext cx="7345363" cy="49688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ПДОУ</a:t>
            </a:r>
            <a:endParaRPr lang="ru-RU" altLang="ru-RU" sz="12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кровли -33 495,00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ученической мебели -50 000,00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Хоз. нужды- 24 948,00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индивидуального обучения»- 20 000,00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Сантехнические товары – 15 000,00 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Электротовары – 30 000,00</a:t>
            </a:r>
            <a:endParaRPr lang="ru-RU" altLang="ru-RU" sz="2000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ИТОГО:  173 443,00</a:t>
            </a:r>
            <a:endParaRPr lang="ru-RU" altLang="ru-RU" sz="1100" dirty="0"/>
          </a:p>
          <a:p>
            <a:pPr marL="0" indent="0" algn="ctr">
              <a:buNone/>
            </a:pPr>
            <a:endParaRPr lang="ru-RU" altLang="ru-RU" b="1" dirty="0">
              <a:solidFill>
                <a:srgbClr val="E46C0A"/>
              </a:solidFill>
            </a:endParaRPr>
          </a:p>
          <a:p>
            <a:pPr marL="0" indent="0" algn="ctr"/>
            <a:endParaRPr lang="ru-RU" altLang="ru-RU" dirty="0"/>
          </a:p>
          <a:p>
            <a:pPr marL="0" indent="0" algn="ctr">
              <a:buNone/>
            </a:pPr>
            <a:endParaRPr lang="ru-RU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18015"/>
              </p:ext>
            </p:extLst>
          </p:nvPr>
        </p:nvGraphicFramePr>
        <p:xfrm>
          <a:off x="2611439" y="4678252"/>
          <a:ext cx="6116637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Поступило средств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Израсходовано на з/п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Израсходовано на прочие нужды</a:t>
                      </a:r>
                      <a:endParaRPr lang="ru-RU" sz="1100" kern="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ВСЕГО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476 743,00</a:t>
                      </a:r>
                      <a:endParaRPr lang="ru-RU" sz="1400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303 300,00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173 443,00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4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5155" y="274639"/>
            <a:ext cx="11462197" cy="7778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dirty="0"/>
              <a:t>Пожертвованные за 2015-2016 уч. год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754438" y="1370012"/>
            <a:ext cx="6408737" cy="41179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400" dirty="0"/>
              <a:t>Ремонт кровли- 43 495,00</a:t>
            </a:r>
          </a:p>
          <a:p>
            <a:pPr>
              <a:defRPr/>
            </a:pPr>
            <a:r>
              <a:rPr lang="ru-RU" sz="1400" dirty="0"/>
              <a:t>Электротовары (лампы, светильники, кабель, розетки, выключатели,..) - 25 000,0</a:t>
            </a:r>
          </a:p>
          <a:p>
            <a:pPr>
              <a:defRPr/>
            </a:pPr>
            <a:r>
              <a:rPr lang="ru-RU" sz="1400" dirty="0"/>
              <a:t>Сантехнические товары – 42 720,00</a:t>
            </a:r>
          </a:p>
          <a:p>
            <a:pPr>
              <a:defRPr/>
            </a:pPr>
            <a:r>
              <a:rPr lang="ru-RU" sz="1400" dirty="0"/>
              <a:t>Расходный материал для покоса травы – 11 500,00</a:t>
            </a:r>
          </a:p>
          <a:p>
            <a:pPr>
              <a:defRPr/>
            </a:pPr>
            <a:r>
              <a:rPr lang="ru-RU" sz="1400" dirty="0"/>
              <a:t>Замена деревянных оконных блоков на ПВХ (2-07, туалет) -20 000,00</a:t>
            </a:r>
          </a:p>
          <a:p>
            <a:pPr>
              <a:defRPr/>
            </a:pPr>
            <a:r>
              <a:rPr lang="ru-RU" sz="1400" dirty="0"/>
              <a:t>Краска, шпатлевка и др.- 30 000,00</a:t>
            </a:r>
          </a:p>
          <a:p>
            <a:pPr>
              <a:defRPr/>
            </a:pPr>
            <a:r>
              <a:rPr lang="ru-RU" sz="1400" dirty="0"/>
              <a:t>Канц. товары, бумага – 22571,00</a:t>
            </a:r>
          </a:p>
          <a:p>
            <a:pPr>
              <a:defRPr/>
            </a:pPr>
            <a:r>
              <a:rPr lang="ru-RU" sz="1400" dirty="0"/>
              <a:t>Хоз. нужды (моющие ср-</a:t>
            </a:r>
            <a:r>
              <a:rPr lang="ru-RU" sz="1400" dirty="0" err="1"/>
              <a:t>ва</a:t>
            </a:r>
            <a:r>
              <a:rPr lang="ru-RU" sz="1400" dirty="0"/>
              <a:t>, тряпки и т.д.) – 28 000,00</a:t>
            </a:r>
          </a:p>
          <a:p>
            <a:pPr>
              <a:defRPr/>
            </a:pPr>
            <a:r>
              <a:rPr lang="ru-RU" sz="1400" dirty="0"/>
              <a:t>Садовый инвентарь – 3140,00</a:t>
            </a:r>
          </a:p>
          <a:p>
            <a:pPr>
              <a:defRPr/>
            </a:pPr>
            <a:r>
              <a:rPr lang="ru-RU" sz="1400" dirty="0"/>
              <a:t>Приобретение саженцев кустарников – 5 000,00</a:t>
            </a:r>
          </a:p>
          <a:p>
            <a:pPr>
              <a:defRPr/>
            </a:pPr>
            <a:r>
              <a:rPr lang="ru-RU" sz="1400" dirty="0"/>
              <a:t>Ремонтные работы (туалет, 2-18, мелкий ремонт)- 21 836,23</a:t>
            </a:r>
          </a:p>
          <a:p>
            <a:pPr>
              <a:defRPr/>
            </a:pPr>
            <a:r>
              <a:rPr lang="ru-RU" sz="1400" dirty="0"/>
              <a:t>Поверка медицинского оборудования- 1781,93</a:t>
            </a:r>
          </a:p>
          <a:p>
            <a:pPr>
              <a:defRPr/>
            </a:pPr>
            <a:r>
              <a:rPr lang="ru-RU" sz="1400" dirty="0"/>
              <a:t>Ремонт оргтехники – 42 429,00</a:t>
            </a:r>
          </a:p>
          <a:p>
            <a:pPr>
              <a:defRPr/>
            </a:pPr>
            <a:r>
              <a:rPr lang="ru-RU" sz="1400" dirty="0"/>
              <a:t>Ремонт спортивного зала-  28 000,00</a:t>
            </a:r>
          </a:p>
          <a:p>
            <a:pPr>
              <a:defRPr/>
            </a:pPr>
            <a:r>
              <a:rPr lang="ru-RU" sz="1400" dirty="0"/>
              <a:t>Ремонт </a:t>
            </a:r>
            <a:r>
              <a:rPr lang="ru-RU" sz="1400" dirty="0" err="1"/>
              <a:t>каб</a:t>
            </a:r>
            <a:r>
              <a:rPr lang="ru-RU" sz="1400" dirty="0"/>
              <a:t>. 4-03, сан. узлы 4 эт.-20 000,00</a:t>
            </a:r>
          </a:p>
          <a:p>
            <a:pPr marL="0" indent="0">
              <a:buNone/>
              <a:defRPr/>
            </a:pPr>
            <a:r>
              <a:rPr lang="ru-RU" sz="1400" dirty="0"/>
              <a:t>     ИТОГО: 345 473,16</a:t>
            </a:r>
            <a:endParaRPr lang="ru-RU" sz="2400" dirty="0"/>
          </a:p>
          <a:p>
            <a:pPr marL="0" indent="0" algn="ctr">
              <a:buNone/>
              <a:defRPr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84654"/>
              </p:ext>
            </p:extLst>
          </p:nvPr>
        </p:nvGraphicFramePr>
        <p:xfrm>
          <a:off x="3754438" y="5665787"/>
          <a:ext cx="6913562" cy="1192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Поступило средств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Израсходовано на охрану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Израсходовано на прочие нужды</a:t>
                      </a:r>
                      <a:endParaRPr lang="ru-RU" sz="1100" kern="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ВСЕГО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456 473,16</a:t>
                      </a:r>
                      <a:endParaRPr lang="ru-RU" sz="1400" kern="5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111 000,00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345 473,16</a:t>
                      </a:r>
                      <a:endParaRPr lang="ru-RU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Социальный паспорт ОУ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469289"/>
              </p:ext>
            </p:extLst>
          </p:nvPr>
        </p:nvGraphicFramePr>
        <p:xfrm>
          <a:off x="363256" y="1571625"/>
          <a:ext cx="10935220" cy="426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42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Категории</a:t>
                      </a:r>
                    </a:p>
                    <a:p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sz="2800" dirty="0"/>
                        <a:t>Многодетные семьи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32/43 ребенка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36/50 детей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sz="2800" dirty="0"/>
                        <a:t>Неполные семьи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96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sz="2800" dirty="0"/>
                        <a:t>Опекаемые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11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sz="2800" dirty="0"/>
                        <a:t>Дети-инвалиды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sz="2800" dirty="0"/>
                        <a:t>Малообеспеченные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106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8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9932"/>
            <a:ext cx="10515600" cy="5557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9730" y="1146875"/>
            <a:ext cx="73771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Единство всех 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 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уникальность каждого</a:t>
            </a:r>
          </a:p>
        </p:txBody>
      </p:sp>
    </p:spTree>
    <p:extLst>
      <p:ext uri="{BB962C8B-B14F-4D97-AF65-F5344CB8AC3E}">
        <p14:creationId xmlns:p14="http://schemas.microsoft.com/office/powerpoint/2010/main" val="31659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165018"/>
              </p:ext>
            </p:extLst>
          </p:nvPr>
        </p:nvGraphicFramePr>
        <p:xfrm>
          <a:off x="237994" y="1398255"/>
          <a:ext cx="11548998" cy="4354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06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 29.08.16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65">
                <a:tc>
                  <a:txBody>
                    <a:bodyPr/>
                    <a:lstStyle/>
                    <a:p>
                      <a:r>
                        <a:rPr lang="ru-RU" sz="2800" dirty="0"/>
                        <a:t>Кол-во уч-ся состоящих на ВШУ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r>
                        <a:rPr lang="ru-RU" sz="2800" dirty="0"/>
                        <a:t>На</a:t>
                      </a:r>
                      <a:r>
                        <a:rPr lang="ru-RU" sz="2800" baseline="0" dirty="0"/>
                        <a:t> учете в УВД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r>
                        <a:rPr lang="ru-RU" sz="2800" dirty="0"/>
                        <a:t>На</a:t>
                      </a:r>
                      <a:r>
                        <a:rPr lang="ru-RU" sz="2800" baseline="0" dirty="0"/>
                        <a:t> учете в КДН и ЗП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r>
                        <a:rPr lang="ru-RU" sz="2800" dirty="0"/>
                        <a:t>Семьи</a:t>
                      </a:r>
                      <a:r>
                        <a:rPr lang="ru-RU" sz="2800" baseline="0" dirty="0"/>
                        <a:t> группы риска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r>
                        <a:rPr lang="ru-RU" sz="2800" dirty="0"/>
                        <a:t>Из них</a:t>
                      </a:r>
                      <a:r>
                        <a:rPr lang="ru-RU" sz="2800" baseline="0" dirty="0"/>
                        <a:t> на учете в УВД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09">
                <a:tc>
                  <a:txBody>
                    <a:bodyPr/>
                    <a:lstStyle/>
                    <a:p>
                      <a:r>
                        <a:rPr lang="ru-RU" sz="2800" dirty="0"/>
                        <a:t>Из них в ЕГБД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9786" y="5929331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Состоят на учете по статье (Кража личного имущества, </a:t>
            </a:r>
          </a:p>
          <a:p>
            <a:r>
              <a:rPr lang="ru-RU" sz="2400" dirty="0"/>
              <a:t>а с июля 2016 – порча личного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4135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5" y="0"/>
            <a:ext cx="10818077" cy="857232"/>
          </a:xfrm>
        </p:spPr>
        <p:txBody>
          <a:bodyPr>
            <a:noAutofit/>
          </a:bodyPr>
          <a:lstStyle/>
          <a:p>
            <a:r>
              <a:rPr lang="ru-RU" sz="4800" dirty="0"/>
              <a:t>Социальный состав родителей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53670"/>
              </p:ext>
            </p:extLst>
          </p:nvPr>
        </p:nvGraphicFramePr>
        <p:xfrm>
          <a:off x="488515" y="1628383"/>
          <a:ext cx="10947748" cy="48010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0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1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Рабочие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Служащие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Пенсионеры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Инвалиды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Безработные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127">
                <a:tc>
                  <a:txBody>
                    <a:bodyPr/>
                    <a:lstStyle/>
                    <a:p>
                      <a:r>
                        <a:rPr lang="ru-RU" sz="2800" dirty="0"/>
                        <a:t>Военнослужащие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55" y="0"/>
            <a:ext cx="11034548" cy="1071546"/>
          </a:xfrm>
        </p:spPr>
        <p:txBody>
          <a:bodyPr>
            <a:noAutofit/>
          </a:bodyPr>
          <a:lstStyle/>
          <a:p>
            <a:r>
              <a:rPr lang="ru-RU" dirty="0"/>
              <a:t>Образовательный уровень родителей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260621"/>
              </p:ext>
            </p:extLst>
          </p:nvPr>
        </p:nvGraphicFramePr>
        <p:xfrm>
          <a:off x="363255" y="1700810"/>
          <a:ext cx="11285950" cy="46085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1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7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r>
                        <a:rPr lang="ru-RU" sz="2800" dirty="0"/>
                        <a:t>Высшее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r>
                        <a:rPr lang="ru-RU" sz="2800" dirty="0"/>
                        <a:t>Среднее специальное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r>
                        <a:rPr lang="ru-RU" sz="2800" dirty="0"/>
                        <a:t>Среднее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r>
                        <a:rPr lang="ru-RU" sz="2800" dirty="0"/>
                        <a:t>Ниже среднего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0"/>
            <a:ext cx="11024315" cy="785794"/>
          </a:xfrm>
        </p:spPr>
        <p:txBody>
          <a:bodyPr>
            <a:noAutofit/>
          </a:bodyPr>
          <a:lstStyle/>
          <a:p>
            <a:r>
              <a:rPr lang="ru-RU" dirty="0"/>
              <a:t>Развитие творческого потенциала уч-ся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45883"/>
              </p:ext>
            </p:extLst>
          </p:nvPr>
        </p:nvGraphicFramePr>
        <p:xfrm>
          <a:off x="789139" y="2154476"/>
          <a:ext cx="10459233" cy="4646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4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67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 школе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 городе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694">
                <a:tc>
                  <a:txBody>
                    <a:bodyPr/>
                    <a:lstStyle/>
                    <a:p>
                      <a:r>
                        <a:rPr lang="ru-RU" sz="2800" dirty="0"/>
                        <a:t>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431">
                <a:tc>
                  <a:txBody>
                    <a:bodyPr/>
                    <a:lstStyle/>
                    <a:p>
                      <a:r>
                        <a:rPr lang="ru-RU" sz="2800" dirty="0"/>
                        <a:t>Эстетическое</a:t>
                      </a:r>
                    </a:p>
                    <a:p>
                      <a:r>
                        <a:rPr lang="ru-RU" sz="2800" baseline="0" dirty="0"/>
                        <a:t>воспитание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324</a:t>
                      </a:r>
                    </a:p>
                    <a:p>
                      <a:r>
                        <a:rPr lang="ru-RU" sz="1400" dirty="0"/>
                        <a:t> (на конец года)</a:t>
                      </a:r>
                    </a:p>
                    <a:p>
                      <a:r>
                        <a:rPr lang="ru-RU" sz="28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94">
                <a:tc>
                  <a:txBody>
                    <a:bodyPr/>
                    <a:lstStyle/>
                    <a:p>
                      <a:r>
                        <a:rPr lang="ru-RU" sz="2800" dirty="0"/>
                        <a:t>Физическое 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694">
                <a:tc>
                  <a:txBody>
                    <a:bodyPr/>
                    <a:lstStyle/>
                    <a:p>
                      <a:r>
                        <a:rPr lang="ru-RU" sz="2800" dirty="0"/>
                        <a:t>Развитие способностей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V="1">
            <a:off x="789137" y="1375902"/>
            <a:ext cx="1059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ysClr val="windowText" lastClr="000000"/>
                </a:solidFill>
              </a:rPr>
              <a:t>Кол-во занимающихся в кружках и секциях дополнительного образования</a:t>
            </a:r>
            <a:r>
              <a:rPr lang="ru-RU" b="1" kern="0" dirty="0">
                <a:solidFill>
                  <a:sysClr val="windowText" lastClr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58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0"/>
            <a:ext cx="11629622" cy="1142984"/>
          </a:xfrm>
        </p:spPr>
        <p:txBody>
          <a:bodyPr>
            <a:noAutofit/>
          </a:bodyPr>
          <a:lstStyle/>
          <a:p>
            <a:r>
              <a:rPr lang="ru-RU" sz="4000" dirty="0"/>
              <a:t>Занятость несовершеннолетних в кружках и секциях вне школы по классам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94584"/>
              </p:ext>
            </p:extLst>
          </p:nvPr>
        </p:nvGraphicFramePr>
        <p:xfrm>
          <a:off x="488515" y="1772818"/>
          <a:ext cx="10897644" cy="46931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2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576">
                <a:tc>
                  <a:txBody>
                    <a:bodyPr/>
                    <a:lstStyle/>
                    <a:p>
                      <a:r>
                        <a:rPr lang="ru-RU" sz="2800" dirty="0"/>
                        <a:t>1 а -18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 а – 13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 а – 5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1б – 18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 б – 20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8 б – 16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1 в – 10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5 в – 28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 а – 5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 а – 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 а – 19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9 б – 10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 б – 22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 б –</a:t>
                      </a:r>
                      <a:r>
                        <a:rPr lang="ru-RU" sz="2800" baseline="0" dirty="0"/>
                        <a:t> 12 чел.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10 а – 11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3 а – 11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 в – 24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11 а – 9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 3б – 17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 а – 10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11 б – 5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4 а – 21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 б – 17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 в – 28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7" y="425884"/>
            <a:ext cx="11311003" cy="1415441"/>
          </a:xfrm>
        </p:spPr>
        <p:txBody>
          <a:bodyPr>
            <a:normAutofit/>
          </a:bodyPr>
          <a:lstStyle/>
          <a:p>
            <a:r>
              <a:rPr lang="ru-RU" dirty="0"/>
              <a:t>Участие в конкурсах и смотрах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048771"/>
              </p:ext>
            </p:extLst>
          </p:nvPr>
        </p:nvGraphicFramePr>
        <p:xfrm>
          <a:off x="388307" y="2392471"/>
          <a:ext cx="11311003" cy="3745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9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718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2015-2016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953">
                <a:tc>
                  <a:txBody>
                    <a:bodyPr/>
                    <a:lstStyle/>
                    <a:p>
                      <a:r>
                        <a:rPr lang="ru-RU" sz="2800" dirty="0"/>
                        <a:t>Кол-во</a:t>
                      </a:r>
                      <a:r>
                        <a:rPr lang="ru-RU" sz="2800" baseline="0" dirty="0"/>
                        <a:t> конкурсов и смотров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11">
                <a:tc>
                  <a:txBody>
                    <a:bodyPr/>
                    <a:lstStyle/>
                    <a:p>
                      <a:r>
                        <a:rPr lang="ru-RU" sz="2800" dirty="0"/>
                        <a:t>Кол-во занятых призовых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8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743" y="556294"/>
            <a:ext cx="11243257" cy="73661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Основные образовательные события, приуроченные к памятным датам Российской истории и культуры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на 2016-2017 учебный год</a:t>
            </a:r>
            <a:r>
              <a:rPr lang="ru-RU" sz="2800" u="sng" dirty="0"/>
              <a:t>:</a:t>
            </a:r>
            <a:br>
              <a:rPr lang="ru-RU" sz="2800" u="sng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217" y="2176920"/>
            <a:ext cx="10972800" cy="4554551"/>
          </a:xfrm>
        </p:spPr>
        <p:txBody>
          <a:bodyPr>
            <a:normAutofit/>
          </a:bodyPr>
          <a:lstStyle/>
          <a:p>
            <a:r>
              <a:rPr lang="ru-RU" dirty="0"/>
              <a:t> Год кино в Российской Федерации – 2016</a:t>
            </a:r>
          </a:p>
          <a:p>
            <a:pPr>
              <a:buFont typeface="Arial" charset="0"/>
              <a:buChar char="•"/>
            </a:pPr>
            <a:r>
              <a:rPr lang="ru-RU" dirty="0"/>
              <a:t> Год экологии – 2017</a:t>
            </a:r>
          </a:p>
          <a:p>
            <a:pPr>
              <a:buFont typeface="Arial" charset="0"/>
              <a:buChar char="•"/>
            </a:pPr>
            <a:r>
              <a:rPr lang="ru-RU" dirty="0"/>
              <a:t> Год особо охраняемых природных территорий в Российской Федерации – 2017</a:t>
            </a:r>
          </a:p>
          <a:p>
            <a:pPr>
              <a:buFont typeface="Arial" charset="0"/>
              <a:buChar char="•"/>
            </a:pPr>
            <a:r>
              <a:rPr lang="ru-RU" dirty="0"/>
              <a:t>  Всероссийский образовательный проект «Большая арктическая экспедиция» - 2016-2017</a:t>
            </a:r>
          </a:p>
        </p:txBody>
      </p:sp>
    </p:spTree>
    <p:extLst>
      <p:ext uri="{BB962C8B-B14F-4D97-AF65-F5344CB8AC3E}">
        <p14:creationId xmlns:p14="http://schemas.microsoft.com/office/powerpoint/2010/main" val="1536808339"/>
      </p:ext>
    </p:extLst>
  </p:cSld>
  <p:clrMapOvr>
    <a:masterClrMapping/>
  </p:clrMapOvr>
</p:sld>
</file>

<file path=ppt/theme/theme1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1107</TotalTime>
  <Words>662</Words>
  <Application>Microsoft Office PowerPoint</Application>
  <PresentationFormat>Широкоэкранный</PresentationFormat>
  <Paragraphs>335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Garamond</vt:lpstr>
      <vt:lpstr>Times New Roman</vt:lpstr>
      <vt:lpstr>TS102406170</vt:lpstr>
      <vt:lpstr>Презентация PowerPoint</vt:lpstr>
      <vt:lpstr>Социальный паспорт ОУ</vt:lpstr>
      <vt:lpstr>Презентация PowerPoint</vt:lpstr>
      <vt:lpstr>Социальный состав родителей</vt:lpstr>
      <vt:lpstr>Образовательный уровень родителей</vt:lpstr>
      <vt:lpstr>Развитие творческого потенциала уч-ся</vt:lpstr>
      <vt:lpstr>Занятость несовершеннолетних в кружках и секциях вне школы по классам</vt:lpstr>
      <vt:lpstr>Участие в конкурсах и смотрах</vt:lpstr>
      <vt:lpstr>Основные образовательные события, приуроченные к памятным датам Российской истории и культуры  на 2016-2017 учебный год: </vt:lpstr>
      <vt:lpstr>Качество обученности 5-7 классов в 2015 – 2016 учебном году</vt:lpstr>
      <vt:lpstr>Качество обученности 8-9 классов в 2015 – 2016 учебном году</vt:lpstr>
      <vt:lpstr>Качество обученности 10-11 классов  в 2015 – 2016 учебном году</vt:lpstr>
      <vt:lpstr>Сравнительный анализ ОГЭ</vt:lpstr>
      <vt:lpstr>Сравнительный анализ ЕГЭ  (средний балл)</vt:lpstr>
      <vt:lpstr> Участие во Всероссийской олимпиаде школьников  Участие в муниципальном этапе предметных олимпиад приняли 45 человек 7 – 11 классов</vt:lpstr>
      <vt:lpstr>Уровень педагогической квалификации</vt:lpstr>
      <vt:lpstr>Внеурочная деятельность</vt:lpstr>
      <vt:lpstr> Отчет  о расходовании добровольных родительских пожертвований и ПДОУ за 2015-2016 уч. год  </vt:lpstr>
      <vt:lpstr>Пожертвованные за 2015-2016 уч.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Биология</dc:creator>
  <cp:lastModifiedBy>lihodeeva</cp:lastModifiedBy>
  <cp:revision>53</cp:revision>
  <dcterms:created xsi:type="dcterms:W3CDTF">2016-08-24T09:25:10Z</dcterms:created>
  <dcterms:modified xsi:type="dcterms:W3CDTF">2016-10-06T15:30:52Z</dcterms:modified>
</cp:coreProperties>
</file>